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40" autoAdjust="0"/>
    <p:restoredTop sz="85174"/>
  </p:normalViewPr>
  <p:slideViewPr>
    <p:cSldViewPr snapToGrid="0" snapToObjects="1">
      <p:cViewPr varScale="1">
        <p:scale>
          <a:sx n="91" d="100"/>
          <a:sy n="91" d="100"/>
        </p:scale>
        <p:origin x="68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orhsandrade/DataScienceLearning/blob/7125c8bab6af1947ce030056008b2c16e97f000a/IBM/IBM%20Data%20Science%20Professional%20Certificate/Data%20Science%20Project/03%20-%20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orhsandrade/DataScienceLearning/blob/7125c8bab6af1947ce030056008b2c16e97f000a/IBM/IBM%20Data%20Science%20Professional%20Certificate/Data%20Science%20Project/05%20-%20EDA%20with%20Visualization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orhsandrade/DataScienceLearning/blob/7125c8bab6af1947ce030056008b2c16e97f000a/IBM/IBM%20Data%20Science%20Professional%20Certificate/Data%20Science%20Project/04%20-%20EDA%20with%20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orhsandrade/DataScienceLearning/blob/7125c8bab6af1947ce030056008b2c16e97f000a/IBM/IBM%20Data%20Science%20Professional%20Certificate/Data%20Science%20Project/06%20-%20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orhsandrade/DataScienceLearning/blob/7125c8bab6af1947ce030056008b2c16e97f000a/IBM/IBM%20Data%20Science%20Professional%20Certificate/Data%20Science%20Project/08%20-%20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orhsandrade/DataScienceLearning/blob/7125c8bab6af1947ce030056008b2c16e97f000a/IBM/IBM%20Data%20Science%20Professional%20Certificate/Data%20Science%20Project/07%20-%20Machine%20Learning%20Predic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orhsandrade/DataScienceLearning/blob/f93088742d3edda464d306419c61e877fd0cb178/IBM/IBM%20Data%20Science%20Professional%20Certificate/Data%20Science%20Project/Capstone%20API%20Data%20Collec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gorhsandrade/DataScienceLearning/blob/7125c8bab6af1947ce030056008b2c16e97f000a/IBM/IBM%20Data%20Science%20Professional%20Certificate/Data%20Science%20Project/02%20-%20Capstone%20Scrapping%20Data%20Collec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Igor Andrade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June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Loading: Load SpaceX dataset and display first rows.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Quality: Check missing values percentage and data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Analysis: Examine launch sites, orbits, and landing outcomes.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Binary Classification: Map bad outcomes to 0 (failed) and others to 1 (success).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Results: Calculate success rate and export cleaned dataset.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Outcome: Transform raw data into binary classification format for ML.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Data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Wranglign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Setup: Import pandas,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matplotlib, seaborn for analysis and plotting.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Loading: Download SpaceX dataset from URL and load into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 Plots: Visualize payload vs flight number and launch sites vs flight number by success.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 Analysis: Plot launch sites vs payload mass to identify success patterns.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Analysis: Create success rate bar chart by orbit and scatter plots of orbit relationships.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Time Analysis: Extract plot success rate trends over time.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Feature Engineering: Select features and apply one-hot encoding to categorical variables.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EDA with Visualization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Setup: Load SQL extension and connect to SQLite database.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Import: Load SpaceX CSV from URL into SQL table.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Basic Queries: Find distinct launch sites and filter by site patterns.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Aggregations: Sum NASA CRS payload and average F9 v1.1 payload.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Analysis: Find first successful landing and specific payload ranges.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Outcomes: Count mission outcomes and find maximum payload booster.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Temporal: Extract failure details by date and analyze landing outcomes.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Result: SQL exploration of SpaceX launch data patterns.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EDA with SQL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r>
              <a:rPr lang="pt-BR" b="1" dirty="0"/>
              <a:t>Map </a:t>
            </a:r>
            <a:r>
              <a:rPr lang="pt-BR" b="1" dirty="0" err="1"/>
              <a:t>Objects</a:t>
            </a:r>
            <a:r>
              <a:rPr lang="pt-BR" b="1" dirty="0"/>
              <a:t> </a:t>
            </a:r>
            <a:r>
              <a:rPr lang="pt-BR" b="1" dirty="0" err="1"/>
              <a:t>Created</a:t>
            </a:r>
            <a:r>
              <a:rPr lang="pt-BR" b="1" dirty="0"/>
              <a:t>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Orange Circles (1500m radius) around each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Orange Text Markers showing launch site names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Clustered Markers (green=success, red=failure) for all launches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Distance Markers showing KM to coastline, city, highways, railway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Polylines connecting launch sites to nearby landmarks</a:t>
            </a:r>
          </a:p>
          <a:p>
            <a:r>
              <a:rPr lang="pt-BR" b="1" dirty="0" err="1"/>
              <a:t>Purpose</a:t>
            </a:r>
            <a:r>
              <a:rPr lang="pt-BR" b="1" dirty="0"/>
              <a:t>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 &amp; Site Markers: Identify launch locations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Color-coded Clusters: Visualize success/failure patterns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Distance Markers &amp; Lines: Analyze proximity to infrastructure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 Position: Enable precise coordinate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Mouse Position Widget for coordinate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trackingAdd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GitHub URL of your completed interactive map with Folium map, as an external reference and peer-review purpose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Map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 Summary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Plots/Graphs: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- Success rates by site or aggregated across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 - Payload mass vs success, colored by booster version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Components: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 Dropdown - Filter by specific launch site or view all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Range Slider - Filter data by payload mass (0-10,000 kg)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Purpose: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Chart: Compare success rates between sites and overall performance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Plot: Analyze payload weight impact on success with booster technology context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Dropdown: Focus analysis on specific sites or view aggregate trends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Slider: Filter by payload ranges to identify weight-related success patterns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Dash Code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Prep: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Load features &amp; target, apply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StandardScaler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train/test split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Models &amp; Hyperparameters: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Regression: C values, L2 penalty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SVM: Kernels, C, gamma parameters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Tree: Criterion, depth, samples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KNN: Neighbors, algorithms, distance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Process: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10-fold CV for each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Evaluate with accuracy scores and confusion matrices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Compare all models to select best performer for SpaceX landing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predictionAdd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GitHub URL of your completed predictive analysis lab, as an external reference and peer-review purpose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Analysis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30423"/>
            <a:ext cx="10086806" cy="142082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Chart demonstrates SpaceX's technological maturation from experimental failures to reliable operations, with newer facilities benefiting from accumulated knowledge and advanced systems.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1BC95E0-5540-F39C-B6A6-544196D97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08" y="3429000"/>
            <a:ext cx="11036983" cy="2162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1051560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 launch sites handle varying payload ranges, with KSC LC-39A typically managing heavier payloads and showing higher success rates, suggesting site-specific optimization.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28A7777-9F8A-1223-FD2E-AC83E07EB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515" y="3695981"/>
            <a:ext cx="10344096" cy="202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5"/>
            <a:ext cx="10515600" cy="115507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Certain orbit types demonstrate significantly higher landing success rates, indicating that mission profile and orbital mechanics directly impact recovery feasibility.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6537C721-B85B-E873-222B-16C403D0F77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3C0B74D-00C8-8D6C-7114-14EC09346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941" y="2805771"/>
            <a:ext cx="4812917" cy="366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69756"/>
            <a:ext cx="10687961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 complexity and orbit selection evolved over time, with later flights targeting more diverse orbits while maintaining improved success rates through technological advancement.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1166AD5-A188-22F5-F268-F1CC8FCA4F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682" y="3710958"/>
            <a:ext cx="11058636" cy="217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1051560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Specific orbit-payload combinations show distinct success patterns, revealing optimal operational parameters for successful first-stage recovery based on mission requirements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94AAFE3-E925-1B9C-43EF-8C7C4FD1C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83" y="3574180"/>
            <a:ext cx="10195034" cy="200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10515600" cy="162988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Clear upward trend demonstrates SpaceX's rapid learning curve and systematic improvement, with success rates dramatically increasing from early experimental phases to current operational excellence.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E20335-7930-AD72-1CA7-558242514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845" y="3384215"/>
            <a:ext cx="3993932" cy="304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unique Launch Sites: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Cape Canaveral LC-40, Cape Canaveral SLC-40, CCAFS SLC-40, KSC LC-39A, VAFB SLC-4E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Spacex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API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Clear data with Pandas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Avaliate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Logistic Regression, SVM, Decision Tree and K-Means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collected via SpaceX API calls, with the Python requests library and Web Scrapping, using requests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BeaufiulSoup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libraries.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SpaceX API provided the history of launches and its information;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Web Scrapping was used to access the Falcon 9 Wiki page and get complementary information about the rockets.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First, the rocket launch history was gathered by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endpoint;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rockets, launchpads, payloads, and cores data foreign keys from other endpoints, so helper functions were created to make these API calls and complete the data with meaningful content.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SpaceX API calls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F5FBFE5F-B90B-737C-D166-2D3050A41D79}"/>
              </a:ext>
            </a:extLst>
          </p:cNvPr>
          <p:cNvSpPr/>
          <p:nvPr/>
        </p:nvSpPr>
        <p:spPr>
          <a:xfrm>
            <a:off x="9276080" y="2295825"/>
            <a:ext cx="2009531" cy="26597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6246CD04-4E84-B7F6-C5AC-399EC1B71A85}"/>
              </a:ext>
            </a:extLst>
          </p:cNvPr>
          <p:cNvSpPr/>
          <p:nvPr/>
        </p:nvSpPr>
        <p:spPr>
          <a:xfrm>
            <a:off x="9596845" y="2578004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launches</a:t>
            </a:r>
            <a:endParaRPr lang="pt-BR" dirty="0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7D6E3176-1CC5-7236-702A-959526EC7B7D}"/>
              </a:ext>
            </a:extLst>
          </p:cNvPr>
          <p:cNvSpPr/>
          <p:nvPr/>
        </p:nvSpPr>
        <p:spPr>
          <a:xfrm>
            <a:off x="9596845" y="3000414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rockets</a:t>
            </a:r>
            <a:endParaRPr lang="pt-BR" dirty="0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4DB53EEC-C147-DA74-F58A-3982B1A929C9}"/>
              </a:ext>
            </a:extLst>
          </p:cNvPr>
          <p:cNvSpPr/>
          <p:nvPr/>
        </p:nvSpPr>
        <p:spPr>
          <a:xfrm>
            <a:off x="9596845" y="3429763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launchpads</a:t>
            </a:r>
            <a:endParaRPr lang="pt-BR" dirty="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3E28FD4-13D8-DF52-9624-1A78EEC5A766}"/>
              </a:ext>
            </a:extLst>
          </p:cNvPr>
          <p:cNvSpPr/>
          <p:nvPr/>
        </p:nvSpPr>
        <p:spPr>
          <a:xfrm>
            <a:off x="9596845" y="3859112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payloads</a:t>
            </a:r>
            <a:endParaRPr lang="pt-BR" dirty="0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33FA2A0-6699-C25C-0F7B-72992D46ECAB}"/>
              </a:ext>
            </a:extLst>
          </p:cNvPr>
          <p:cNvSpPr/>
          <p:nvPr/>
        </p:nvSpPr>
        <p:spPr>
          <a:xfrm>
            <a:off x="9596845" y="4288549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cores</a:t>
            </a: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E1E9A58C-C8CC-5994-D20E-3BF3F96CB13F}"/>
              </a:ext>
            </a:extLst>
          </p:cNvPr>
          <p:cNvSpPr/>
          <p:nvPr/>
        </p:nvSpPr>
        <p:spPr>
          <a:xfrm>
            <a:off x="9560845" y="1896915"/>
            <a:ext cx="1440000" cy="540000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Spacex</a:t>
            </a:r>
            <a:r>
              <a:rPr lang="pt-BR" dirty="0"/>
              <a:t> API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D2C915BD-7BC9-D42B-37A7-0409146E1931}"/>
              </a:ext>
            </a:extLst>
          </p:cNvPr>
          <p:cNvSpPr/>
          <p:nvPr/>
        </p:nvSpPr>
        <p:spPr>
          <a:xfrm>
            <a:off x="6670765" y="3000414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launches</a:t>
            </a:r>
            <a:endParaRPr lang="pt-BR" dirty="0"/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F18C815C-6CD9-900E-4404-25704FED0B02}"/>
              </a:ext>
            </a:extLst>
          </p:cNvPr>
          <p:cNvSpPr/>
          <p:nvPr/>
        </p:nvSpPr>
        <p:spPr>
          <a:xfrm>
            <a:off x="6670765" y="4711439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launches</a:t>
            </a:r>
            <a:endParaRPr lang="pt-BR" dirty="0"/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981CC2AD-B10E-C18F-6743-0B3EF0640132}"/>
              </a:ext>
            </a:extLst>
          </p:cNvPr>
          <p:cNvCxnSpPr>
            <a:stCxn id="7" idx="1"/>
            <a:endCxn id="14" idx="3"/>
          </p:cNvCxnSpPr>
          <p:nvPr/>
        </p:nvCxnSpPr>
        <p:spPr>
          <a:xfrm flipH="1">
            <a:off x="8038765" y="3198414"/>
            <a:ext cx="1558080" cy="17110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DF6DDA71-20BB-25E2-7C01-D8124D95E7D0}"/>
              </a:ext>
            </a:extLst>
          </p:cNvPr>
          <p:cNvCxnSpPr>
            <a:stCxn id="8" idx="1"/>
            <a:endCxn id="14" idx="3"/>
          </p:cNvCxnSpPr>
          <p:nvPr/>
        </p:nvCxnSpPr>
        <p:spPr>
          <a:xfrm flipH="1">
            <a:off x="8038765" y="3627763"/>
            <a:ext cx="1558080" cy="12816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2F3A87AB-B37E-C1CE-2701-34FD5BE143AE}"/>
              </a:ext>
            </a:extLst>
          </p:cNvPr>
          <p:cNvCxnSpPr>
            <a:stCxn id="9" idx="1"/>
            <a:endCxn id="14" idx="3"/>
          </p:cNvCxnSpPr>
          <p:nvPr/>
        </p:nvCxnSpPr>
        <p:spPr>
          <a:xfrm flipH="1">
            <a:off x="8038765" y="4057112"/>
            <a:ext cx="1558080" cy="8523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C1AA0C98-05BD-8992-0F12-86C0EBFAFE23}"/>
              </a:ext>
            </a:extLst>
          </p:cNvPr>
          <p:cNvCxnSpPr>
            <a:stCxn id="10" idx="1"/>
            <a:endCxn id="14" idx="3"/>
          </p:cNvCxnSpPr>
          <p:nvPr/>
        </p:nvCxnSpPr>
        <p:spPr>
          <a:xfrm flipH="1">
            <a:off x="8038765" y="4486549"/>
            <a:ext cx="1558080" cy="4228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901ED33C-8B64-855F-DEF0-5C189A2E7F55}"/>
              </a:ext>
            </a:extLst>
          </p:cNvPr>
          <p:cNvSpPr/>
          <p:nvPr/>
        </p:nvSpPr>
        <p:spPr>
          <a:xfrm>
            <a:off x="9596845" y="4711439"/>
            <a:ext cx="1368000" cy="3960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lunches</a:t>
            </a:r>
            <a:endParaRPr lang="pt-BR" dirty="0"/>
          </a:p>
        </p:txBody>
      </p: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06D83CD7-711C-D50C-C3DE-525EB3F95C72}"/>
              </a:ext>
            </a:extLst>
          </p:cNvPr>
          <p:cNvCxnSpPr>
            <a:stCxn id="2" idx="1"/>
            <a:endCxn id="13" idx="3"/>
          </p:cNvCxnSpPr>
          <p:nvPr/>
        </p:nvCxnSpPr>
        <p:spPr>
          <a:xfrm flipH="1">
            <a:off x="8038765" y="2776004"/>
            <a:ext cx="1558080" cy="4224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script scrapes SpaceX launch data from Wikipedia tables, validates rows by numeric flight numbers, and extracts 9 fields per launch using helper functions. It stores data in a dictionary structure and exports to CSV.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Scrapping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BF16517-ED90-D563-F2E5-AD1F4E881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979" y="1860557"/>
            <a:ext cx="2711672" cy="4070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310</TotalTime>
  <Words>1780</Words>
  <Application>Microsoft Office PowerPoint</Application>
  <PresentationFormat>Widescreen</PresentationFormat>
  <Paragraphs>267</Paragraphs>
  <Slides>46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46</vt:i4>
      </vt:variant>
    </vt:vector>
  </HeadingPairs>
  <TitlesOfParts>
    <vt:vector size="51" baseType="lpstr">
      <vt:lpstr>Abadi</vt:lpstr>
      <vt:lpstr>Arial</vt:lpstr>
      <vt:lpstr>Calibri</vt:lpstr>
      <vt:lpstr>IBM Plex Mono SemiBold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Igor Andrade</cp:lastModifiedBy>
  <cp:revision>202</cp:revision>
  <dcterms:created xsi:type="dcterms:W3CDTF">2021-04-29T18:58:34Z</dcterms:created>
  <dcterms:modified xsi:type="dcterms:W3CDTF">2025-06-12T03:14:21Z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